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5"/>
  </p:notesMasterIdLst>
  <p:handoutMasterIdLst>
    <p:handoutMasterId r:id="rId46"/>
  </p:handoutMasterIdLst>
  <p:sldIdLst>
    <p:sldId id="256" r:id="rId4"/>
    <p:sldId id="261" r:id="rId5"/>
    <p:sldId id="264" r:id="rId6"/>
    <p:sldId id="294" r:id="rId7"/>
    <p:sldId id="268" r:id="rId8"/>
    <p:sldId id="301" r:id="rId9"/>
    <p:sldId id="302" r:id="rId10"/>
    <p:sldId id="303" r:id="rId11"/>
    <p:sldId id="305" r:id="rId12"/>
    <p:sldId id="306" r:id="rId13"/>
    <p:sldId id="307" r:id="rId14"/>
    <p:sldId id="312" r:id="rId15"/>
    <p:sldId id="313" r:id="rId16"/>
    <p:sldId id="314" r:id="rId17"/>
    <p:sldId id="315" r:id="rId18"/>
    <p:sldId id="316" r:id="rId19"/>
    <p:sldId id="335" r:id="rId20"/>
    <p:sldId id="317" r:id="rId21"/>
    <p:sldId id="308" r:id="rId22"/>
    <p:sldId id="310" r:id="rId23"/>
    <p:sldId id="318" r:id="rId24"/>
    <p:sldId id="319" r:id="rId25"/>
    <p:sldId id="320" r:id="rId26"/>
    <p:sldId id="323" r:id="rId27"/>
    <p:sldId id="322" r:id="rId28"/>
    <p:sldId id="324" r:id="rId29"/>
    <p:sldId id="325" r:id="rId30"/>
    <p:sldId id="326" r:id="rId31"/>
    <p:sldId id="327" r:id="rId32"/>
    <p:sldId id="328" r:id="rId33"/>
    <p:sldId id="329" r:id="rId34"/>
    <p:sldId id="338" r:id="rId35"/>
    <p:sldId id="339" r:id="rId36"/>
    <p:sldId id="309" r:id="rId37"/>
    <p:sldId id="311" r:id="rId38"/>
    <p:sldId id="330" r:id="rId39"/>
    <p:sldId id="331" r:id="rId40"/>
    <p:sldId id="332" r:id="rId41"/>
    <p:sldId id="334" r:id="rId42"/>
    <p:sldId id="342" r:id="rId43"/>
    <p:sldId id="343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8F8"/>
    <a:srgbClr val="179A9D"/>
    <a:srgbClr val="38D4CD"/>
    <a:srgbClr val="16B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4" autoAdjust="0"/>
  </p:normalViewPr>
  <p:slideViewPr>
    <p:cSldViewPr>
      <p:cViewPr>
        <p:scale>
          <a:sx n="150" d="100"/>
          <a:sy n="150" d="100"/>
        </p:scale>
        <p:origin x="-420" y="18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63067592-1177-4A8F-8559-88EAFFFB7C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C2CF451-70E9-424F-9484-D9CA0DA36A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0F118-FDC5-4298-8605-509719EC5E22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52C3267D-5B5A-47A4-8D84-21A44F0D7B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F7C5F71-15FE-429B-AF61-61945D4F24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3CB6F-C11B-40A1-AA17-5337F931B3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3250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BDEB5-11C8-4FFD-966B-93DB62A96F3D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2991A-D88A-415F-AA3F-DF12C52C61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06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2991A-D88A-415F-AA3F-DF12C52C61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5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09188" y="339502"/>
            <a:ext cx="4450844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09188" y="1563638"/>
            <a:ext cx="445084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954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275606"/>
            <a:ext cx="9144000" cy="2592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54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501168"/>
            <a:ext cx="4176000" cy="417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947315" y="994934"/>
            <a:ext cx="3188468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455157"/>
            <a:ext cx="1432854" cy="2268009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518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835732" cy="3867894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5" y="1243801"/>
            <a:ext cx="4875935" cy="38996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5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1611681"/>
            <a:ext cx="2791434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7" y="1489421"/>
            <a:ext cx="3035425" cy="302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1603730"/>
            <a:ext cx="2793972" cy="191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278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790894"/>
            <a:ext cx="3816424" cy="194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3" y="3061529"/>
            <a:ext cx="1783531" cy="1308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9023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499869"/>
            <a:ext cx="252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0" y="3020149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0" y="1354898"/>
            <a:ext cx="1664971" cy="16649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12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851741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39952" y="2571750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9952" y="3147814"/>
            <a:ext cx="500404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2446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270052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115319"/>
            <a:ext cx="3888432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2700526"/>
            <a:ext cx="38881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8100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4722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23478"/>
            <a:ext cx="73803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699542"/>
            <a:ext cx="738031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3515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395769"/>
            <a:ext cx="1728192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67494"/>
            <a:ext cx="233975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67494"/>
            <a:ext cx="4248472" cy="460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915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2" r:id="rId3"/>
    <p:sldLayoutId id="2147483661" r:id="rId4"/>
    <p:sldLayoutId id="2147483660" r:id="rId5"/>
    <p:sldLayoutId id="2147483655" r:id="rId6"/>
    <p:sldLayoutId id="2147483663" r:id="rId7"/>
    <p:sldLayoutId id="2147483664" r:id="rId8"/>
    <p:sldLayoutId id="2147483666" r:id="rId9"/>
    <p:sldLayoutId id="2147483667" r:id="rId10"/>
    <p:sldLayoutId id="2147483668" r:id="rId11"/>
    <p:sldLayoutId id="2147483665" r:id="rId12"/>
    <p:sldLayoutId id="2147483669" r:id="rId13"/>
    <p:sldLayoutId id="2147483670" r:id="rId14"/>
    <p:sldLayoutId id="2147483656" r:id="rId15"/>
    <p:sldLayoutId id="2147483671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55776" y="3991372"/>
            <a:ext cx="6579876" cy="1152128"/>
          </a:xfrm>
        </p:spPr>
        <p:txBody>
          <a:bodyPr/>
          <a:lstStyle/>
          <a:p>
            <a:pPr algn="r"/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AWS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를 사용한 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웹서버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 구축 및 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모바일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err="1" smtClean="0">
                <a:latin typeface="HY견고딕" pitchFamily="18" charset="-127"/>
                <a:ea typeface="HY견고딕" pitchFamily="18" charset="-127"/>
              </a:rPr>
              <a:t>앱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 구성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  <a:p>
            <a:pPr algn="r"/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정대한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오성택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최형민</a:t>
            </a:r>
            <a:r>
              <a:rPr lang="en-US" altLang="ko-KR" sz="2400" dirty="0" smtClean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2400" dirty="0" smtClean="0">
                <a:latin typeface="HY견고딕" pitchFamily="18" charset="-127"/>
                <a:ea typeface="HY견고딕" pitchFamily="18" charset="-127"/>
              </a:rPr>
              <a:t>이호성</a:t>
            </a:r>
            <a:endParaRPr lang="en-US" altLang="ko-KR" sz="2400" dirty="0" smtClean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 descr="C:\Users\TJ\Desktop\586aaf811fdce414493f51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13011"/>
            <a:ext cx="6129408" cy="223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771524"/>
            <a:chOff x="3687661" y="1203598"/>
            <a:chExt cx="2252491" cy="1771524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3.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인스턴스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유형 선택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(1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년 무료는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프리티어로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사용 가능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생성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9663" y="1793377"/>
            <a:ext cx="4128458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2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771524"/>
            <a:chOff x="3687661" y="1203598"/>
            <a:chExt cx="2252491" cy="1771524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1.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인스턴스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구성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기본 설정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4861923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976" y="1635647"/>
            <a:ext cx="402655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51719" y="1879253"/>
            <a:ext cx="19723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IAM role :</a:t>
            </a:r>
          </a:p>
          <a:p>
            <a:pPr marL="177800"/>
            <a:r>
              <a:rPr lang="ko-KR" altLang="en-US" sz="1200" spc="200" dirty="0" err="1" smtClean="0">
                <a:latin typeface="HY견고딕" pitchFamily="18" charset="-127"/>
                <a:ea typeface="HY견고딕" pitchFamily="18" charset="-127"/>
              </a:rPr>
              <a:t>인스턴스를</a:t>
            </a:r>
            <a:r>
              <a:rPr lang="ko-KR" altLang="en-US" sz="1200" spc="200" dirty="0" smtClean="0">
                <a:latin typeface="HY견고딕" pitchFamily="18" charset="-127"/>
                <a:ea typeface="HY견고딕" pitchFamily="18" charset="-127"/>
              </a:rPr>
              <a:t> 관리할 유저의 권한과 관련 </a:t>
            </a:r>
            <a:endParaRPr lang="en-US" altLang="ko-KR" sz="1200" spc="2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Monitoring : </a:t>
            </a:r>
            <a:r>
              <a:rPr lang="en-US" altLang="ko-KR" sz="1200" spc="200" dirty="0" err="1" smtClean="0">
                <a:latin typeface="HY견고딕" pitchFamily="18" charset="-127"/>
                <a:ea typeface="HY견고딕" pitchFamily="18" charset="-127"/>
              </a:rPr>
              <a:t>CloudWatch</a:t>
            </a:r>
            <a:r>
              <a:rPr lang="ko-KR" altLang="en-US" sz="1200" spc="200" dirty="0" smtClean="0">
                <a:latin typeface="HY견고딕" pitchFamily="18" charset="-127"/>
                <a:ea typeface="HY견고딕" pitchFamily="18" charset="-127"/>
              </a:rPr>
              <a:t>를 통해 자세한 모니터링을 할지 유무 </a:t>
            </a:r>
            <a:endParaRPr lang="ko-KR" altLang="en-US" sz="1200" spc="2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517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771524"/>
            <a:chOff x="3687661" y="1203598"/>
            <a:chExt cx="2252491" cy="1771524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2.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스토리지 추가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1684287"/>
            <a:ext cx="3424616" cy="319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1720" y="1793377"/>
            <a:ext cx="23042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볼륨 유형 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: SSD,HDD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err="1" smtClean="0">
                <a:latin typeface="HY견고딕" pitchFamily="18" charset="-127"/>
                <a:ea typeface="HY견고딕" pitchFamily="18" charset="-127"/>
              </a:rPr>
              <a:t>프로비저닝된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SSD :</a:t>
            </a:r>
          </a:p>
          <a:p>
            <a:pPr marL="177800">
              <a:tabLst>
                <a:tab pos="450850" algn="l"/>
              </a:tabLst>
            </a:pP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지연시간이 짧거나 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처리량이</a:t>
            </a: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7800">
              <a:tabLst>
                <a:tab pos="450850" algn="l"/>
              </a:tabLst>
            </a:pP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많은 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시스템에 적함</a:t>
            </a: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범용 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SSD :</a:t>
            </a:r>
          </a:p>
          <a:p>
            <a:pPr marL="177800"/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가격대비 성능이 우수</a:t>
            </a: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HDD(st1) : </a:t>
            </a:r>
          </a:p>
          <a:p>
            <a:pPr marL="177800"/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액세스 처리량 집약적 워크로드에 적합</a:t>
            </a: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§"/>
            </a:pP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HDD(sc1) :</a:t>
            </a:r>
          </a:p>
          <a:p>
            <a:pPr marL="177800"/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자주 액세스하지 않는 워크로드에 적합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63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771524"/>
            <a:chOff x="3687661" y="1203598"/>
            <a:chExt cx="2252491" cy="1771524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3.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태그추가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기본설정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5212" y="1779662"/>
            <a:ext cx="334968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0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771524"/>
            <a:chOff x="3687661" y="1203598"/>
            <a:chExt cx="2252491" cy="1771524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4.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보안그룹구성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en-US" altLang="ko-KR" sz="1200" dirty="0" err="1" smtClean="0">
                  <a:latin typeface="HY견고딕" pitchFamily="18" charset="-127"/>
                  <a:ea typeface="HY견고딕" pitchFamily="18" charset="-127"/>
                </a:rPr>
                <a:t>ssh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추가 후 추후설정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6586" y="1779662"/>
            <a:ext cx="3371309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09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771524"/>
            <a:chOff x="3687661" y="1203598"/>
            <a:chExt cx="2252491" cy="1771524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1.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검토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검토 및 키 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9049" y="1705770"/>
            <a:ext cx="3382005" cy="309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2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771524"/>
            <a:chOff x="3687661" y="1203598"/>
            <a:chExt cx="2252491" cy="1771524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2.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키 생성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검토 및 키 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1682" y="1635646"/>
            <a:ext cx="4101115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8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771524"/>
            <a:chOff x="3687661" y="1203598"/>
            <a:chExt cx="2252491" cy="1771524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2.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키 생성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검토 및 키 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5026" y="1707654"/>
            <a:ext cx="4434429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7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494525"/>
            <a:chOff x="3687661" y="1203598"/>
            <a:chExt cx="2252491" cy="1494525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생성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5914" y="1563638"/>
            <a:ext cx="3212652" cy="32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8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7544" y="2644081"/>
            <a:ext cx="8208912" cy="576064"/>
          </a:xfrm>
        </p:spPr>
        <p:txBody>
          <a:bodyPr/>
          <a:lstStyle/>
          <a:p>
            <a:pPr algn="ctr"/>
            <a:r>
              <a:rPr lang="en-US" altLang="ko-KR" sz="6000" dirty="0" smtClean="0">
                <a:latin typeface="HY견고딕" pitchFamily="18" charset="-127"/>
                <a:ea typeface="HY견고딕" pitchFamily="18" charset="-127"/>
              </a:rPr>
              <a:t>CLIENT CONFIGURATION</a:t>
            </a:r>
            <a:endParaRPr lang="ko-KR" altLang="en-US" sz="6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95536" y="536274"/>
            <a:ext cx="3024336" cy="117138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pc="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INDEX</a:t>
            </a:r>
            <a:endParaRPr lang="en-US" sz="4800" b="1" spc="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36296" y="0"/>
            <a:ext cx="1907704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ight Arrow 3"/>
          <p:cNvSpPr/>
          <p:nvPr/>
        </p:nvSpPr>
        <p:spPr>
          <a:xfrm rot="20539464">
            <a:off x="7124472" y="872359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ight Arrow 4"/>
          <p:cNvSpPr/>
          <p:nvPr/>
        </p:nvSpPr>
        <p:spPr>
          <a:xfrm rot="20539464">
            <a:off x="7124472" y="1976473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ight Arrow 5"/>
          <p:cNvSpPr/>
          <p:nvPr/>
        </p:nvSpPr>
        <p:spPr>
          <a:xfrm rot="20539464">
            <a:off x="7124472" y="3080587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 rot="1060536" flipH="1">
            <a:off x="5964349" y="142441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1060536" flipH="1">
            <a:off x="5964349" y="2528530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ight Arrow 8"/>
          <p:cNvSpPr/>
          <p:nvPr/>
        </p:nvSpPr>
        <p:spPr>
          <a:xfrm rot="1060536" flipH="1">
            <a:off x="5964349" y="3632646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ight Arrow 12"/>
          <p:cNvSpPr/>
          <p:nvPr/>
        </p:nvSpPr>
        <p:spPr>
          <a:xfrm rot="1060536" flipH="1">
            <a:off x="5964349" y="314404"/>
            <a:ext cx="1383499" cy="105830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ight Arrow 5"/>
          <p:cNvSpPr/>
          <p:nvPr/>
        </p:nvSpPr>
        <p:spPr>
          <a:xfrm rot="20539464">
            <a:off x="7117193" y="4189468"/>
            <a:ext cx="1334134" cy="1058306"/>
          </a:xfrm>
          <a:custGeom>
            <a:avLst/>
            <a:gdLst/>
            <a:ahLst/>
            <a:cxnLst/>
            <a:rect l="l" t="t" r="r" b="b"/>
            <a:pathLst>
              <a:path w="1334134" h="1058306">
                <a:moveTo>
                  <a:pt x="804981" y="0"/>
                </a:moveTo>
                <a:lnTo>
                  <a:pt x="1334134" y="529153"/>
                </a:lnTo>
                <a:lnTo>
                  <a:pt x="804981" y="1058306"/>
                </a:lnTo>
                <a:lnTo>
                  <a:pt x="804981" y="793730"/>
                </a:lnTo>
                <a:lnTo>
                  <a:pt x="0" y="793730"/>
                </a:lnTo>
                <a:lnTo>
                  <a:pt x="168626" y="264577"/>
                </a:lnTo>
                <a:lnTo>
                  <a:pt x="804981" y="26457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ight Arrow 3"/>
          <p:cNvSpPr/>
          <p:nvPr/>
        </p:nvSpPr>
        <p:spPr>
          <a:xfrm rot="20539464">
            <a:off x="7157361" y="12575"/>
            <a:ext cx="1334133" cy="793729"/>
          </a:xfrm>
          <a:custGeom>
            <a:avLst/>
            <a:gdLst/>
            <a:ahLst/>
            <a:cxnLst/>
            <a:rect l="l" t="t" r="r" b="b"/>
            <a:pathLst>
              <a:path w="1334133" h="793729">
                <a:moveTo>
                  <a:pt x="788394" y="0"/>
                </a:moveTo>
                <a:lnTo>
                  <a:pt x="1201063" y="131506"/>
                </a:lnTo>
                <a:lnTo>
                  <a:pt x="1334133" y="264576"/>
                </a:lnTo>
                <a:lnTo>
                  <a:pt x="804981" y="793729"/>
                </a:lnTo>
                <a:lnTo>
                  <a:pt x="804981" y="529153"/>
                </a:lnTo>
                <a:lnTo>
                  <a:pt x="0" y="529153"/>
                </a:lnTo>
                <a:lnTo>
                  <a:pt x="1686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ight Arrow 16"/>
          <p:cNvSpPr/>
          <p:nvPr/>
        </p:nvSpPr>
        <p:spPr>
          <a:xfrm rot="1060536" flipH="1">
            <a:off x="6020816" y="4705082"/>
            <a:ext cx="1184167" cy="614682"/>
          </a:xfrm>
          <a:custGeom>
            <a:avLst/>
            <a:gdLst/>
            <a:ahLst/>
            <a:cxnLst/>
            <a:rect l="l" t="t" r="r" b="b"/>
            <a:pathLst>
              <a:path w="1184167" h="614682">
                <a:moveTo>
                  <a:pt x="655014" y="0"/>
                </a:moveTo>
                <a:lnTo>
                  <a:pt x="655014" y="264577"/>
                </a:lnTo>
                <a:lnTo>
                  <a:pt x="0" y="264577"/>
                </a:lnTo>
                <a:lnTo>
                  <a:pt x="1098638" y="614682"/>
                </a:lnTo>
                <a:lnTo>
                  <a:pt x="1184167" y="529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37614" y="52844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37614" y="1646559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37614" y="2764675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37614" y="388279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595980" y="486098"/>
            <a:ext cx="3272009" cy="730940"/>
            <a:chOff x="2175371" y="1762964"/>
            <a:chExt cx="5040560" cy="730940"/>
          </a:xfrm>
        </p:grpSpPr>
        <p:sp>
          <p:nvSpPr>
            <p:cNvPr id="24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AWS</a:t>
              </a:r>
              <a:endParaRPr lang="en-US" altLang="ko-KR" sz="14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정의</a:t>
              </a:r>
              <a:endParaRPr lang="en-US" altLang="ko-KR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  <a:p>
              <a:pPr algn="r">
                <a:defRPr/>
              </a:pPr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활용 사례</a:t>
              </a:r>
              <a:endPara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95980" y="1563638"/>
            <a:ext cx="3272009" cy="730940"/>
            <a:chOff x="2175371" y="1762964"/>
            <a:chExt cx="5040560" cy="730940"/>
          </a:xfrm>
        </p:grpSpPr>
        <p:sp>
          <p:nvSpPr>
            <p:cNvPr id="27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</a:t>
              </a:r>
              <a:endParaRPr lang="en-US" altLang="ko-KR" sz="14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정의</a:t>
              </a:r>
            </a:p>
            <a:p>
              <a:pPr algn="r">
                <a:defRPr/>
              </a:pPr>
              <a:r>
                <a:rPr lang="en-US" altLang="ko-KR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95980" y="2592248"/>
            <a:ext cx="3272009" cy="730940"/>
            <a:chOff x="2175371" y="1762964"/>
            <a:chExt cx="5040560" cy="730940"/>
          </a:xfrm>
        </p:grpSpPr>
        <p:sp>
          <p:nvSpPr>
            <p:cNvPr id="30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CLIENT CONFIGURATION</a:t>
              </a:r>
            </a:p>
          </p:txBody>
        </p:sp>
        <p:sp>
          <p:nvSpPr>
            <p:cNvPr id="31" name="TextBox 30"/>
            <p:cNvSpPr txBox="1"/>
            <p:nvPr/>
          </p:nvSpPr>
          <p:spPr bwMode="auto">
            <a:xfrm>
              <a:off x="2175371" y="2032239"/>
              <a:ext cx="5040560" cy="4616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정의</a:t>
              </a:r>
              <a:endParaRPr lang="en-US" altLang="ko-KR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  <a:p>
              <a:pPr algn="r">
                <a:defRPr/>
              </a:pPr>
              <a:r>
                <a:rPr lang="en-US" altLang="ko-KR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95980" y="3818359"/>
            <a:ext cx="3272009" cy="915606"/>
            <a:chOff x="2175371" y="1762964"/>
            <a:chExt cx="5040560" cy="915606"/>
          </a:xfrm>
        </p:grpSpPr>
        <p:sp>
          <p:nvSpPr>
            <p:cNvPr id="33" name="TextBox 10"/>
            <p:cNvSpPr txBox="1"/>
            <p:nvPr/>
          </p:nvSpPr>
          <p:spPr bwMode="auto">
            <a:xfrm>
              <a:off x="2175371" y="1762964"/>
              <a:ext cx="5040560" cy="30777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en-US" altLang="ko-KR" sz="1400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ANDROID STUDIO</a:t>
              </a:r>
              <a:endParaRPr lang="en-US" altLang="ko-KR" sz="14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2175371" y="2032239"/>
              <a:ext cx="5040560" cy="64633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정의</a:t>
              </a:r>
              <a:endParaRPr lang="en-US" altLang="ko-KR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  <a:p>
              <a:pPr algn="r">
                <a:defRPr/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모바일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앱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코드</a:t>
              </a:r>
              <a:endParaRPr lang="en-US" altLang="ko-KR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  <a:p>
              <a:pPr algn="r">
                <a:defRPr/>
              </a:pPr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연동화</a:t>
              </a:r>
              <a:r>
                <a:rPr lang="ko-KR" altLang="en-US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면</a:t>
              </a:r>
              <a:endParaRPr lang="en-US" altLang="ko-KR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494525"/>
            <a:chOff x="3687661" y="1203598"/>
            <a:chExt cx="2252491" cy="1494525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1200" spc="110" dirty="0" smtClean="0">
                  <a:latin typeface="HY견고딕" pitchFamily="18" charset="-127"/>
                  <a:ea typeface="HY견고딕" pitchFamily="18" charset="-127"/>
                </a:rPr>
                <a:t>SSH, </a:t>
              </a:r>
              <a:r>
                <a:rPr lang="ko-KR" altLang="en-US" sz="1200" spc="110" dirty="0" smtClean="0">
                  <a:latin typeface="HY견고딕" pitchFamily="18" charset="-127"/>
                  <a:ea typeface="HY견고딕" pitchFamily="18" charset="-127"/>
                </a:rPr>
                <a:t>텔넷</a:t>
              </a:r>
              <a:r>
                <a:rPr lang="en-US" altLang="ko-KR" sz="1200" spc="110" dirty="0" smtClean="0">
                  <a:latin typeface="HY견고딕" pitchFamily="18" charset="-127"/>
                  <a:ea typeface="HY견고딕" pitchFamily="18" charset="-127"/>
                </a:rPr>
                <a:t>, rlogin, raw TCP</a:t>
              </a:r>
              <a:r>
                <a:rPr lang="ko-KR" altLang="en-US" sz="1200" spc="110" dirty="0" smtClean="0">
                  <a:latin typeface="HY견고딕" pitchFamily="18" charset="-127"/>
                  <a:ea typeface="HY견고딕" pitchFamily="18" charset="-127"/>
                </a:rPr>
                <a:t>를 위한 클라이언트로 동작하는 자유 및 </a:t>
              </a:r>
              <a:r>
                <a:rPr lang="ko-KR" altLang="en-US" sz="1200" spc="110" dirty="0" err="1" smtClean="0">
                  <a:latin typeface="HY견고딕" pitchFamily="18" charset="-127"/>
                  <a:ea typeface="HY견고딕" pitchFamily="18" charset="-127"/>
                </a:rPr>
                <a:t>오픈소스</a:t>
              </a:r>
              <a:r>
                <a:rPr lang="ko-KR" altLang="en-US" sz="1200" spc="110" dirty="0" smtClean="0">
                  <a:latin typeface="HY견고딕" pitchFamily="18" charset="-127"/>
                  <a:ea typeface="HY견고딕" pitchFamily="18" charset="-127"/>
                </a:rPr>
                <a:t> 단말 에뮬레이터 응용 프로그램이다</a:t>
              </a:r>
              <a:endParaRPr lang="en-US" altLang="ko-KR" sz="1200" spc="11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정 의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5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217526"/>
            <a:chOff x="3687661" y="1203598"/>
            <a:chExt cx="2252491" cy="1217526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1. </a:t>
              </a:r>
              <a:r>
                <a:rPr lang="en-US" altLang="ko-KR" sz="1200" dirty="0" err="1" smtClean="0">
                  <a:latin typeface="HY견고딕" pitchFamily="18" charset="-127"/>
                  <a:ea typeface="HY견고딕" pitchFamily="18" charset="-127"/>
                </a:rPr>
                <a:t>PuTTYgen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설치 및 실행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PuTTYgen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을 이용한 키 생성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C:\Users\soldesk\Desktop\제목 없음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79662"/>
            <a:ext cx="3855219" cy="281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8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2. Generate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PuTTYgen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을 이용한 키 생성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1861" y="1707654"/>
            <a:ext cx="3136382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80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3.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키생성에서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다운로드 받은 키 선택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PuTTYgen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을 이용한 키 생성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8176" y="1923678"/>
            <a:ext cx="4951432" cy="278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8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4. Save Private Key(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키 저장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PuTTYgen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을 이용한 키 생성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9091" y="1657955"/>
            <a:ext cx="3166296" cy="314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16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1.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구축한 서버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인스턴스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아이피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확인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접속을 위한 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2976" y="1657954"/>
            <a:ext cx="5306440" cy="314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16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2.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보안그룹 설정에서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인바인드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규칙 편집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접속을 위한 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71801" y="1657955"/>
            <a:ext cx="3401785" cy="314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9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3.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소스 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: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위치 무관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접속을 위한 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2080" y="1851670"/>
            <a:ext cx="6200319" cy="165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9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217526"/>
            <a:chOff x="3687661" y="1203598"/>
            <a:chExt cx="2252491" cy="1217526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1.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생성한 키 위치지정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를 이용한 접속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5288" y="1701043"/>
            <a:ext cx="3189527" cy="31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9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2. </a:t>
              </a:r>
              <a:r>
                <a:rPr lang="en-US" altLang="ko-KR" sz="1200" dirty="0" err="1" smtClean="0">
                  <a:latin typeface="HY견고딕" pitchFamily="18" charset="-127"/>
                  <a:ea typeface="HY견고딕" pitchFamily="18" charset="-127"/>
                </a:rPr>
                <a:t>PuTTY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접속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를 이용한 접속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7472" y="1657955"/>
            <a:ext cx="3189536" cy="314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8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63083" y="2644081"/>
            <a:ext cx="3417833" cy="576064"/>
          </a:xfrm>
        </p:spPr>
        <p:txBody>
          <a:bodyPr/>
          <a:lstStyle/>
          <a:p>
            <a:pPr algn="ctr"/>
            <a:r>
              <a:rPr lang="en-US" altLang="ko-KR" sz="6000" dirty="0" smtClean="0">
                <a:latin typeface="HY견고딕" pitchFamily="18" charset="-127"/>
                <a:ea typeface="HY견고딕" pitchFamily="18" charset="-127"/>
              </a:rPr>
              <a:t>AWS</a:t>
            </a:r>
            <a:endParaRPr lang="ko-KR" altLang="en-US" sz="6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3. </a:t>
              </a:r>
              <a:r>
                <a:rPr lang="en-US" altLang="ko-KR" sz="1200" dirty="0" err="1" smtClean="0">
                  <a:latin typeface="HY견고딕" pitchFamily="18" charset="-127"/>
                  <a:ea typeface="HY견고딕" pitchFamily="18" charset="-127"/>
                </a:rPr>
                <a:t>PuTTY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접속화면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를 이용한 접속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2" name="Picture 2" descr="C:\Users\TJ\Desktop\Desktop\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48" y="1873978"/>
            <a:ext cx="5675287" cy="278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8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4.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웹으로 활용하기 위한 서버 설치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</a:t>
              </a:r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를 이용한 접속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34027" y="1779662"/>
            <a:ext cx="4076427" cy="314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75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217526"/>
            <a:chOff x="3687661" y="1203598"/>
            <a:chExt cx="2252491" cy="1217526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5. Html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파일 루트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Html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7945" y="1773052"/>
            <a:ext cx="4984213" cy="310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0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CLIENT CONFIGURATION</a:t>
            </a:r>
            <a:endParaRPr lang="ko-KR" altLang="en-US" sz="42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6. Html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소스코드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PUTTY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Html </a:t>
              </a:r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설정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7224" y="1657955"/>
            <a:ext cx="4062040" cy="314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0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2644081"/>
            <a:ext cx="7776864" cy="576064"/>
          </a:xfrm>
        </p:spPr>
        <p:txBody>
          <a:bodyPr/>
          <a:lstStyle/>
          <a:p>
            <a:pPr algn="ctr"/>
            <a:r>
              <a:rPr lang="en-US" altLang="ko-KR" sz="6000" dirty="0" smtClean="0">
                <a:latin typeface="HY견고딕" pitchFamily="18" charset="-127"/>
                <a:ea typeface="HY견고딕" pitchFamily="18" charset="-127"/>
              </a:rPr>
              <a:t>ANDROID STUDIO</a:t>
            </a:r>
            <a:endParaRPr lang="ko-KR" altLang="en-US" sz="6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ANDROID STUDIO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2879519"/>
            <a:chOff x="3687661" y="1203598"/>
            <a:chExt cx="2252491" cy="2879519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구글이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안드로이드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앱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개발을 위하여 만든 통합 개발 환경이다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>
                <a:latin typeface="HY견고딕" pitchFamily="18" charset="-127"/>
                <a:ea typeface="HY견고딕" pitchFamily="18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2014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년 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10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월부터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이클립스를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대체하여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안드로이드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공식 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IDE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가 되었다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윈도우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맥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,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리눅스에서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개발할 수 있다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개발언어는 자바와 </a:t>
              </a: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코틀린을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사용하고 있다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정 의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95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ANDROID STUDIO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217526"/>
            <a:chOff x="3687661" y="1203598"/>
            <a:chExt cx="2252491" cy="1217526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1. activity_main.xml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코드</a:t>
              </a:r>
              <a:r>
                <a:rPr lang="en-US" altLang="ko-KR" sz="120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(App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의 디자인 구성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모바일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앱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코드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코드 해석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20" y="1872429"/>
            <a:ext cx="6129780" cy="27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72081" y="1872429"/>
            <a:ext cx="173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0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ANDROID STUDIO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2. AndroidManifest.xml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코드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모바일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앱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코드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코드 해석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7616" y="1657954"/>
            <a:ext cx="4041753" cy="31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1720" y="1923678"/>
            <a:ext cx="230425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구조 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: </a:t>
            </a: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indent="177800"/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root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manifest</a:t>
            </a: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자식 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:</a:t>
            </a: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indent="177800"/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application</a:t>
            </a: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내용 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: </a:t>
            </a:r>
          </a:p>
          <a:p>
            <a:pPr indent="177800"/>
            <a:r>
              <a:rPr lang="ko-KR" altLang="en-US" sz="1200" dirty="0" err="1" smtClean="0">
                <a:latin typeface="HY견고딕" pitchFamily="18" charset="-127"/>
                <a:ea typeface="HY견고딕" pitchFamily="18" charset="-127"/>
              </a:rPr>
              <a:t>자바패키지명정의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,</a:t>
            </a:r>
          </a:p>
          <a:p>
            <a:pPr indent="177800"/>
            <a:endParaRPr lang="en-US" altLang="ko-KR" sz="200" dirty="0" smtClean="0">
              <a:latin typeface="HY견고딕" pitchFamily="18" charset="-127"/>
              <a:ea typeface="HY견고딕" pitchFamily="18" charset="-127"/>
            </a:endParaRPr>
          </a:p>
          <a:p>
            <a:pPr indent="177800"/>
            <a:r>
              <a:rPr lang="ko-KR" altLang="en-US" sz="1200" dirty="0" err="1" smtClean="0">
                <a:latin typeface="HY견고딕" pitchFamily="18" charset="-127"/>
                <a:ea typeface="HY견고딕" pitchFamily="18" charset="-127"/>
              </a:rPr>
              <a:t>클래스명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정의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,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권한설정</a:t>
            </a:r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endParaRPr lang="en-US" altLang="ko-KR" sz="1200" dirty="0" smtClean="0">
              <a:latin typeface="HY견고딕" pitchFamily="18" charset="-127"/>
              <a:ea typeface="HY견고딕" pitchFamily="18" charset="-127"/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ko-KR" altLang="en-US" sz="1200" dirty="0" smtClean="0">
                <a:latin typeface="HY견고딕" pitchFamily="18" charset="-127"/>
                <a:ea typeface="HY견고딕" pitchFamily="18" charset="-127"/>
              </a:rPr>
              <a:t>핵심 </a:t>
            </a:r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:</a:t>
            </a:r>
          </a:p>
          <a:p>
            <a:pPr indent="177800"/>
            <a:r>
              <a:rPr lang="en-US" altLang="ko-KR" sz="1200" dirty="0" smtClean="0">
                <a:latin typeface="HY견고딕" pitchFamily="18" charset="-127"/>
                <a:ea typeface="HY견고딕" pitchFamily="18" charset="-127"/>
              </a:rPr>
              <a:t>4</a:t>
            </a:r>
            <a:r>
              <a:rPr lang="ko-KR" altLang="en-US" sz="1200" dirty="0" err="1" smtClean="0">
                <a:latin typeface="HY견고딕" pitchFamily="18" charset="-127"/>
                <a:ea typeface="HY견고딕" pitchFamily="18" charset="-127"/>
              </a:rPr>
              <a:t>번라인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2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ANDROID STUDIO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217526"/>
            <a:chOff x="3687661" y="1203598"/>
            <a:chExt cx="2252491" cy="1217526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3. MainActivity.java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코드 </a:t>
              </a: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디자인의 기능을 구현하는 페이지</a:t>
              </a:r>
              <a:r>
                <a:rPr lang="en-US" altLang="ko-KR" sz="1200" dirty="0">
                  <a:latin typeface="HY견고딕" pitchFamily="18" charset="-127"/>
                  <a:ea typeface="HY견고딕" pitchFamily="18" charset="-127"/>
                </a:rPr>
                <a:t>)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모바일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2400" b="1" dirty="0" err="1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앱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코드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코드 해석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2081" y="1657954"/>
            <a:ext cx="6588000" cy="314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2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ANDROID STUDIO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174437"/>
            <a:chOff x="3687661" y="1203598"/>
            <a:chExt cx="2252491" cy="1174437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326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최종 화면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연동화면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57283" y="1657955"/>
            <a:ext cx="1565538" cy="321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2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 W S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2879519"/>
            <a:chOff x="3687661" y="1203598"/>
            <a:chExt cx="2252491" cy="2879519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데이터센터에 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서버를 입주시키지 않고 서버를 가상화하여 일정 사용료를 받고 서비스 형태로 제공하는 </a:t>
              </a:r>
              <a:r>
                <a:rPr lang="ko-KR" altLang="en-US" sz="1200" dirty="0" err="1">
                  <a:latin typeface="HY견고딕" pitchFamily="18" charset="-127"/>
                  <a:ea typeface="HY견고딕" pitchFamily="18" charset="-127"/>
                </a:rPr>
                <a:t>클라우드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컴퓨팅이다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171450" indent="-171450" fontAlgn="base">
                <a:lnSpc>
                  <a:spcPct val="200000"/>
                </a:lnSpc>
                <a:buFont typeface="Wingdings" pitchFamily="2" charset="2"/>
                <a:buChar char="§"/>
              </a:pP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사용한 만큼 돈을 내며 서버의 증설과 폐기가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빠르다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200000"/>
                </a:lnSpc>
              </a:pPr>
              <a:endParaRPr lang="en-US" altLang="ko-KR" sz="1200" dirty="0">
                <a:latin typeface="HY견고딕" pitchFamily="18" charset="-127"/>
                <a:ea typeface="HY견고딕" pitchFamily="18" charset="-127"/>
              </a:endParaRPr>
            </a:p>
            <a:p>
              <a:pPr marL="171450" indent="-171450" fontAlgn="base">
                <a:lnSpc>
                  <a:spcPct val="200000"/>
                </a:lnSpc>
                <a:buFont typeface="Wingdings" pitchFamily="2" charset="2"/>
                <a:buChar char="§"/>
              </a:pPr>
              <a:r>
                <a:rPr lang="en-US" altLang="ko-KR" sz="1200" dirty="0">
                  <a:latin typeface="HY견고딕" pitchFamily="18" charset="-127"/>
                  <a:ea typeface="HY견고딕" pitchFamily="18" charset="-127"/>
                </a:rPr>
                <a:t>IT 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인프라를 제공하는 </a:t>
              </a:r>
              <a:r>
                <a:rPr lang="en-US" altLang="ko-KR" sz="1200" dirty="0" err="1">
                  <a:latin typeface="HY견고딕" pitchFamily="18" charset="-127"/>
                  <a:ea typeface="HY견고딕" pitchFamily="18" charset="-127"/>
                </a:rPr>
                <a:t>IaaS</a:t>
              </a:r>
              <a:r>
                <a:rPr lang="en-US" altLang="ko-KR" sz="1200" dirty="0">
                  <a:latin typeface="HY견고딕" pitchFamily="18" charset="-127"/>
                  <a:ea typeface="HY견고딕" pitchFamily="18" charset="-127"/>
                </a:rPr>
                <a:t>(Infrastructure as a Service)</a:t>
              </a:r>
              <a:r>
                <a:rPr lang="ko-KR" altLang="en-US" sz="1200" dirty="0">
                  <a:latin typeface="HY견고딕" pitchFamily="18" charset="-127"/>
                  <a:ea typeface="HY견고딕" pitchFamily="18" charset="-127"/>
                </a:rPr>
                <a:t>라 할 수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있다</a:t>
              </a:r>
              <a:endParaRPr lang="en-US" altLang="ko-KR" sz="12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정 의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0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2644081"/>
            <a:ext cx="7776864" cy="576064"/>
          </a:xfrm>
        </p:spPr>
        <p:txBody>
          <a:bodyPr/>
          <a:lstStyle/>
          <a:p>
            <a:pPr algn="ctr"/>
            <a:r>
              <a:rPr lang="en-US" altLang="ko-KR" sz="7700" dirty="0" smtClean="0">
                <a:latin typeface="HY견고딕" pitchFamily="18" charset="-127"/>
                <a:ea typeface="HY견고딕" pitchFamily="18" charset="-127"/>
              </a:rPr>
              <a:t>Q &amp; A</a:t>
            </a:r>
            <a:endParaRPr lang="ko-KR" altLang="en-US" sz="77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565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83568" y="2644081"/>
            <a:ext cx="7776864" cy="576064"/>
          </a:xfrm>
        </p:spPr>
        <p:txBody>
          <a:bodyPr/>
          <a:lstStyle/>
          <a:p>
            <a:pPr algn="ctr"/>
            <a:r>
              <a:rPr lang="ko-KR" altLang="en-US" sz="6000" spc="700" dirty="0" smtClean="0">
                <a:latin typeface="HY견고딕" pitchFamily="18" charset="-127"/>
                <a:ea typeface="HY견고딕" pitchFamily="18" charset="-127"/>
              </a:rPr>
              <a:t>감사합니다</a:t>
            </a:r>
            <a:endParaRPr lang="ko-KR" altLang="en-US" sz="6000" spc="7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76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AWS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활용 사례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5739" y="1419622"/>
            <a:ext cx="7440677" cy="33680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491630"/>
            <a:ext cx="720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6345" y="1491630"/>
            <a:ext cx="1079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02438" y="1491630"/>
            <a:ext cx="933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87175" y="1963786"/>
            <a:ext cx="2016224" cy="863358"/>
            <a:chOff x="803105" y="3362835"/>
            <a:chExt cx="2402933" cy="863358"/>
          </a:xfrm>
        </p:grpSpPr>
        <p:sp>
          <p:nvSpPr>
            <p:cNvPr id="10" name="TextBox 9"/>
            <p:cNvSpPr txBox="1"/>
            <p:nvPr/>
          </p:nvSpPr>
          <p:spPr>
            <a:xfrm>
              <a:off x="803640" y="3579862"/>
              <a:ext cx="22312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단기간에 많은 서버가 필요하고 이벤트 이후에는 필요가 없는 경우</a:t>
              </a:r>
              <a:endParaRPr lang="ko-KR" altLang="en-US" sz="1200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3105" y="3362835"/>
              <a:ext cx="24029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화성탐사로버</a:t>
              </a:r>
              <a:r>
                <a:rPr lang="ko-KR" altLang="en-US" sz="1200" b="1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</a:t>
              </a:r>
              <a:r>
                <a:rPr lang="ko-KR" altLang="en-US" sz="1200" b="1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큐리오시티</a:t>
              </a:r>
              <a:endParaRPr lang="ko-KR" altLang="en-US" sz="1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36344" y="1963786"/>
            <a:ext cx="1943767" cy="863358"/>
            <a:chOff x="803640" y="3362835"/>
            <a:chExt cx="2059657" cy="863358"/>
          </a:xfrm>
        </p:grpSpPr>
        <p:sp>
          <p:nvSpPr>
            <p:cNvPr id="13" name="TextBox 12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자체 </a:t>
              </a:r>
              <a:r>
                <a:rPr lang="en-US" altLang="ko-KR" sz="1200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IT </a:t>
              </a:r>
              <a:r>
                <a:rPr lang="ko-KR" altLang="en-US" sz="1200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인프라를 운영하지 않고</a:t>
              </a:r>
              <a:r>
                <a:rPr lang="en-US" altLang="ko-KR" sz="1200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, </a:t>
              </a:r>
              <a:r>
                <a:rPr lang="ko-KR" altLang="en-US" sz="1200" spc="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비즈니스 모델과 제품에 집중</a:t>
              </a:r>
              <a:endParaRPr lang="ko-KR" altLang="en-US" sz="1200" spc="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넷플릭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스</a:t>
              </a:r>
              <a:endParaRPr lang="ko-KR" altLang="en-US" sz="1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02438" y="1963786"/>
            <a:ext cx="1869962" cy="863358"/>
            <a:chOff x="803640" y="3362835"/>
            <a:chExt cx="2059657" cy="863358"/>
          </a:xfrm>
        </p:grpSpPr>
        <p:sp>
          <p:nvSpPr>
            <p:cNvPr id="16" name="TextBox 1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200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스타트업</a:t>
              </a:r>
              <a:r>
                <a:rPr lang="en-US" altLang="ko-KR" sz="1200" spc="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, </a:t>
              </a:r>
              <a:r>
                <a:rPr lang="ko-KR" altLang="en-US" sz="1200" spc="200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며칠만에</a:t>
              </a:r>
              <a:r>
                <a:rPr lang="ko-KR" altLang="en-US" sz="1200" spc="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 사용자 수가 폭증하는 경우</a:t>
              </a:r>
              <a:endParaRPr lang="ko-KR" altLang="en-US" sz="1200" spc="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애니모토</a:t>
              </a:r>
              <a:endParaRPr lang="ko-KR" altLang="en-US" sz="1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187175" y="3147814"/>
            <a:ext cx="936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5896" y="3147814"/>
            <a:ext cx="96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87174" y="3619970"/>
            <a:ext cx="1872657" cy="863358"/>
            <a:chOff x="803640" y="3362835"/>
            <a:chExt cx="2059657" cy="863358"/>
          </a:xfrm>
        </p:grpSpPr>
        <p:sp>
          <p:nvSpPr>
            <p:cNvPr id="22" name="TextBox 2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대기업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,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급격히 증가하는 글로벌 사용자에 대응</a:t>
              </a:r>
              <a:endParaRPr lang="ko-KR" altLang="en-US" sz="1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아모레퍼시픽</a:t>
              </a:r>
              <a:endParaRPr lang="ko-KR" altLang="en-US" sz="1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635896" y="3619970"/>
            <a:ext cx="2016224" cy="1048024"/>
            <a:chOff x="803640" y="3362835"/>
            <a:chExt cx="2059657" cy="1048024"/>
          </a:xfrm>
        </p:grpSpPr>
        <p:sp>
          <p:nvSpPr>
            <p:cNvPr id="25" name="TextBox 24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pc="100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스타트업</a:t>
              </a:r>
              <a:r>
                <a:rPr lang="en-US" altLang="ko-KR" sz="1200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, </a:t>
              </a:r>
              <a:r>
                <a:rPr lang="ko-KR" altLang="en-US" sz="1200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사용자 수를 예측하기 어렵고</a:t>
              </a:r>
              <a:r>
                <a:rPr lang="en-US" altLang="ko-KR" sz="1200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, </a:t>
              </a:r>
              <a:r>
                <a:rPr lang="ko-KR" altLang="en-US" sz="1200" spc="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하루 사용량의 변화가 급격한 경우</a:t>
              </a:r>
              <a:endParaRPr lang="ko-KR" altLang="en-US" sz="1200" spc="1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쿠키</a:t>
              </a:r>
              <a:r>
                <a:rPr lang="ko-KR" altLang="en-US" sz="1200" b="1" dirty="0" err="1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런</a:t>
              </a:r>
              <a:endParaRPr lang="ko-KR" altLang="en-US" sz="1200" b="1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21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63083" y="2644081"/>
            <a:ext cx="3417833" cy="576064"/>
          </a:xfrm>
        </p:spPr>
        <p:txBody>
          <a:bodyPr/>
          <a:lstStyle/>
          <a:p>
            <a:pPr algn="ctr"/>
            <a:r>
              <a:rPr lang="en-US" altLang="ko-KR" sz="6000" dirty="0" smtClean="0">
                <a:latin typeface="HY견고딕" pitchFamily="18" charset="-127"/>
                <a:ea typeface="HY견고딕" pitchFamily="18" charset="-127"/>
              </a:rPr>
              <a:t>EC2</a:t>
            </a:r>
            <a:endParaRPr lang="ko-KR" altLang="en-US" sz="6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24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2325522"/>
            <a:chOff x="3687661" y="1203598"/>
            <a:chExt cx="2252491" cy="2325522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base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클라우드에서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컴퓨팅 파워의 규모를 자유자재로 변경할 수 있는 웹 서비스이다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Wingdings" pitchFamily="2" charset="2"/>
                <a:buChar char="§"/>
              </a:pPr>
              <a:endParaRPr lang="en-US" altLang="ko-KR" sz="1200" dirty="0">
                <a:latin typeface="HY견고딕" pitchFamily="18" charset="-127"/>
                <a:ea typeface="HY견고딕" pitchFamily="18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개발자가 보다 쉽게 웹 규모 컴퓨팅 작업을 할 수 있도록 설계되어 있다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Wingdings" pitchFamily="2" charset="2"/>
                <a:buChar char="§"/>
              </a:pPr>
              <a:endParaRPr lang="en-US" altLang="ko-KR" sz="1200" dirty="0">
                <a:latin typeface="HY견고딕" pitchFamily="18" charset="-127"/>
                <a:ea typeface="HY견고딕" pitchFamily="18" charset="-127"/>
              </a:endParaRPr>
            </a:p>
            <a:p>
              <a:pPr marL="171450" indent="-171450" fontAlgn="base">
                <a:lnSpc>
                  <a:spcPct val="150000"/>
                </a:lnSpc>
                <a:buFont typeface="Wingdings" pitchFamily="2" charset="2"/>
                <a:buChar char="§"/>
              </a:pP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우리가 흔히 사용하는 컴퓨터와 같지만 인터넷을 통해서만 접속이 가능하다</a:t>
              </a:r>
              <a:endParaRPr lang="en-US" altLang="ko-KR" sz="1200" dirty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정 의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20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771524"/>
            <a:chOff x="3687661" y="1203598"/>
            <a:chExt cx="2252491" cy="1771524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fontAlgn="base">
                <a:lnSpc>
                  <a:spcPct val="150000"/>
                </a:lnSpc>
                <a:buAutoNum type="arabicPeriod"/>
              </a:pPr>
              <a:r>
                <a:rPr lang="ko-KR" altLang="en-US" sz="1200" dirty="0" err="1" smtClean="0">
                  <a:latin typeface="HY견고딕" pitchFamily="18" charset="-127"/>
                  <a:ea typeface="HY견고딕" pitchFamily="18" charset="-127"/>
                </a:rPr>
                <a:t>인스턴스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 생성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생성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6017" y="1779662"/>
            <a:ext cx="4112086" cy="302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20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Agenda Style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 rot="16200000">
            <a:off x="-1822186" y="2109390"/>
            <a:ext cx="5143501" cy="92472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400" b="1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E C 2</a:t>
            </a:r>
            <a:endParaRPr lang="ko-KR" altLang="en-US" sz="4400" b="1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907704" y="483518"/>
            <a:ext cx="6652377" cy="1771524"/>
            <a:chOff x="3687661" y="1203598"/>
            <a:chExt cx="2252491" cy="1771524"/>
          </a:xfrm>
        </p:grpSpPr>
        <p:sp>
          <p:nvSpPr>
            <p:cNvPr id="9" name="TextBox 8"/>
            <p:cNvSpPr txBox="1"/>
            <p:nvPr/>
          </p:nvSpPr>
          <p:spPr>
            <a:xfrm>
              <a:off x="3687661" y="2051792"/>
              <a:ext cx="22524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en-US" altLang="ko-KR" sz="1200" dirty="0" smtClean="0">
                  <a:latin typeface="HY견고딕" pitchFamily="18" charset="-127"/>
                  <a:ea typeface="HY견고딕" pitchFamily="18" charset="-127"/>
                </a:rPr>
                <a:t>2. Linux </a:t>
              </a:r>
              <a:r>
                <a:rPr lang="ko-KR" altLang="en-US" sz="1200" dirty="0" smtClean="0">
                  <a:latin typeface="HY견고딕" pitchFamily="18" charset="-127"/>
                  <a:ea typeface="HY견고딕" pitchFamily="18" charset="-127"/>
                </a:rPr>
                <a:t>서버 생성</a:t>
              </a: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  <a:p>
              <a:pPr fontAlgn="base">
                <a:lnSpc>
                  <a:spcPct val="150000"/>
                </a:lnSpc>
              </a:pPr>
              <a:endParaRPr lang="en-US" altLang="ko-KR" sz="1200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687661" y="1203598"/>
              <a:ext cx="2252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EC2 </a:t>
              </a:r>
              <a:r>
                <a:rPr lang="ko-KR" altLang="en-US" sz="2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서버구성</a:t>
              </a:r>
              <a:endParaRPr lang="ko-KR" altLang="en-US" sz="2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87661" y="1763311"/>
              <a:ext cx="22524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 smtClean="0">
                  <a:solidFill>
                    <a:schemeClr val="accent3"/>
                  </a:solidFill>
                  <a:latin typeface="HY견고딕" pitchFamily="18" charset="-127"/>
                  <a:ea typeface="HY견고딕" pitchFamily="18" charset="-127"/>
                  <a:cs typeface="Arial" pitchFamily="34" charset="0"/>
                </a:rPr>
                <a:t>서버 생성</a:t>
              </a:r>
              <a:endParaRPr lang="ko-KR" altLang="en-US" sz="1400" b="1" dirty="0">
                <a:solidFill>
                  <a:schemeClr val="accent3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972081" y="945182"/>
            <a:ext cx="205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24081" y="945183"/>
            <a:ext cx="4536000" cy="72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3168" y="1689521"/>
            <a:ext cx="4397470" cy="311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89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3E97C"/>
      </a:accent1>
      <a:accent2>
        <a:srgbClr val="2FC5FA"/>
      </a:accent2>
      <a:accent3>
        <a:srgbClr val="F2AC30"/>
      </a:accent3>
      <a:accent4>
        <a:srgbClr val="FE3FE4"/>
      </a:accent4>
      <a:accent5>
        <a:srgbClr val="FE4D3B"/>
      </a:accent5>
      <a:accent6>
        <a:srgbClr val="CBCBCB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761</Words>
  <Application>Microsoft Office PowerPoint</Application>
  <PresentationFormat>화면 슬라이드 쇼(16:9)</PresentationFormat>
  <Paragraphs>243</Paragraphs>
  <Slides>41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44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soldesk</cp:lastModifiedBy>
  <cp:revision>115</cp:revision>
  <dcterms:created xsi:type="dcterms:W3CDTF">2016-12-05T23:26:54Z</dcterms:created>
  <dcterms:modified xsi:type="dcterms:W3CDTF">2019-10-01T10:34:38Z</dcterms:modified>
</cp:coreProperties>
</file>